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0" r:id="rId1"/>
    <p:sldMasterId id="2147483851" r:id="rId2"/>
    <p:sldMasterId id="2147483874" r:id="rId3"/>
  </p:sldMasterIdLst>
  <p:notesMasterIdLst>
    <p:notesMasterId r:id="rId7"/>
  </p:notesMasterIdLst>
  <p:sldIdLst>
    <p:sldId id="270" r:id="rId4"/>
    <p:sldId id="295" r:id="rId5"/>
    <p:sldId id="297" r:id="rId6"/>
  </p:sldIdLst>
  <p:sldSz cx="9144000" cy="5143500" type="screen16x9"/>
  <p:notesSz cx="6858000" cy="9144000"/>
  <p:defaultTextStyle>
    <a:defPPr>
      <a:defRPr lang="ru-RU"/>
    </a:defPPr>
    <a:lvl1pPr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07988" indent="49213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815975" indent="98425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223963" indent="147638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631950" indent="196850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A9"/>
    <a:srgbClr val="2806A4"/>
    <a:srgbClr val="891205"/>
    <a:srgbClr val="8D8C90"/>
    <a:srgbClr val="504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8675" autoAdjust="0"/>
  </p:normalViewPr>
  <p:slideViewPr>
    <p:cSldViewPr>
      <p:cViewPr>
        <p:scale>
          <a:sx n="100" d="100"/>
          <a:sy n="100" d="100"/>
        </p:scale>
        <p:origin x="-102" y="-12"/>
      </p:cViewPr>
      <p:guideLst>
        <p:guide orient="horz" pos="1620"/>
        <p:guide orient="horz" pos="2968"/>
        <p:guide orient="horz" pos="352"/>
        <p:guide orient="horz" pos="948"/>
        <p:guide pos="2880"/>
        <p:guide pos="385"/>
        <p:guide pos="1565"/>
        <p:guide pos="5193"/>
        <p:guide pos="40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layout>
                <c:manualLayout>
                  <c:x val="6.5320674246071428E-3"/>
                  <c:y val="-0.10124903817271332"/>
                </c:manualLayout>
              </c:layout>
              <c:tx>
                <c:rich>
                  <a:bodyPr/>
                  <a:lstStyle/>
                  <a:p>
                    <a:r>
                      <a:rPr lang="en-US" sz="1500" baseline="0" dirty="0" smtClean="0"/>
                      <a:t>0</a:t>
                    </a:r>
                    <a:r>
                      <a:rPr lang="ru-RU" sz="1500" baseline="0" dirty="0" smtClean="0"/>
                      <a:t>.49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5321960111427947E-3"/>
                  <c:y val="-5.8789764100285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3890617091928057E-2"/>
                  <c:y val="2.9394882050142578E-2"/>
                </c:manualLayout>
              </c:layout>
              <c:tx>
                <c:rich>
                  <a:bodyPr/>
                  <a:lstStyle/>
                  <a:p>
                    <a:r>
                      <a:rPr lang="ru-RU" sz="1500" baseline="0" dirty="0" smtClean="0"/>
                      <a:t>1.99</a:t>
                    </a:r>
                    <a:endParaRPr lang="en-US" sz="1500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7963539030642624E-2"/>
                  <c:y val="-9.7982940167141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500" baseline="0" dirty="0"/>
                      <a:t>1.99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Новгородская область</c:v>
                </c:pt>
                <c:pt idx="1">
                  <c:v>РФ</c:v>
                </c:pt>
                <c:pt idx="2">
                  <c:v>СЗФО</c:v>
                </c:pt>
              </c:strCache>
            </c:strRef>
          </c:cat>
          <c:val>
            <c:numRef>
              <c:f>Лист1!$B$2:$B$4</c:f>
              <c:numCache>
                <c:formatCode>#,##0.00;\(#,##0.00\);"-";</c:formatCode>
                <c:ptCount val="3"/>
                <c:pt idx="0">
                  <c:v>0.49</c:v>
                </c:pt>
                <c:pt idx="1">
                  <c:v>0.56999999999999995</c:v>
                </c:pt>
                <c:pt idx="2">
                  <c:v>1.99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5320674246071124E-3"/>
                  <c:y val="-5.8790021273356516E-2"/>
                </c:manualLayout>
              </c:layout>
              <c:tx>
                <c:rich>
                  <a:bodyPr/>
                  <a:lstStyle/>
                  <a:p>
                    <a:r>
                      <a:rPr lang="en-US" sz="1500" baseline="0" dirty="0" smtClean="0"/>
                      <a:t>0.</a:t>
                    </a:r>
                    <a:r>
                      <a:rPr lang="ru-RU" sz="1500" baseline="0" dirty="0" smtClean="0"/>
                      <a:t>45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963539030642687E-2"/>
                  <c:y val="-5.5523666094713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4918548144856332E-2"/>
                  <c:y val="3.26609800557139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596588033428383E-2"/>
                  <c:y val="-3.9193176066856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1652450139284936E-3"/>
                  <c:y val="-6.53219601114279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1027931052928275E-2"/>
                  <c:y val="-3.2394359810361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7358421080785265E-2"/>
                  <c:y val="-7.198746624524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Новгородская область</c:v>
                </c:pt>
                <c:pt idx="1">
                  <c:v>РФ</c:v>
                </c:pt>
                <c:pt idx="2">
                  <c:v>СЗФО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 formatCode="#,##0.00;\(#,##0.00\);&quot;-&quot;;">
                  <c:v>0.45</c:v>
                </c:pt>
                <c:pt idx="1">
                  <c:v>0.63</c:v>
                </c:pt>
                <c:pt idx="2">
                  <c:v>1.85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6437376"/>
        <c:axId val="76438912"/>
        <c:axId val="0"/>
      </c:bar3DChart>
      <c:catAx>
        <c:axId val="76437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6438912"/>
        <c:crosses val="autoZero"/>
        <c:auto val="1"/>
        <c:lblAlgn val="ctr"/>
        <c:lblOffset val="100"/>
        <c:noMultiLvlLbl val="0"/>
      </c:catAx>
      <c:valAx>
        <c:axId val="76438912"/>
        <c:scaling>
          <c:orientation val="minMax"/>
        </c:scaling>
        <c:delete val="0"/>
        <c:axPos val="l"/>
        <c:majorGridlines/>
        <c:numFmt formatCode="#,##0.00;\(#,##0.00\);&quot;-&quot;;" sourceLinked="1"/>
        <c:majorTickMark val="out"/>
        <c:minorTickMark val="none"/>
        <c:tickLblPos val="nextTo"/>
        <c:crossAx val="76437376"/>
        <c:crosses val="autoZero"/>
        <c:crossBetween val="between"/>
      </c:valAx>
      <c:spPr>
        <a:noFill/>
        <a:ln w="25388">
          <a:noFill/>
        </a:ln>
      </c:spPr>
    </c:plotArea>
    <c:legend>
      <c:legendPos val="r"/>
      <c:layout>
        <c:manualLayout>
          <c:xMode val="edge"/>
          <c:yMode val="edge"/>
          <c:x val="0.85832438371045205"/>
          <c:y val="0.38983322840672024"/>
          <c:w val="8.6386877795471287E-2"/>
          <c:h val="0.15760131590317125"/>
        </c:manualLayout>
      </c:layout>
      <c:overlay val="0"/>
      <c:txPr>
        <a:bodyPr/>
        <a:lstStyle/>
        <a:p>
          <a:pPr>
            <a:defRPr sz="1500" baseline="0"/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layout>
                <c:manualLayout>
                  <c:x val="-6.5323245976784475E-3"/>
                  <c:y val="-9.79855118978549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7982940167141916E-3"/>
                  <c:y val="-4.2459274072428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2660980055713973E-3"/>
                  <c:y val="-2.6128784044571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6330490027856987E-2"/>
                  <c:y val="-3.9193176066856766E-2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sz="1500" baseline="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7963539030642624E-2"/>
                  <c:y val="-9.7982940167141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5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НДС</c:v>
                </c:pt>
                <c:pt idx="1">
                  <c:v>Налог на прибыль</c:v>
                </c:pt>
                <c:pt idx="2">
                  <c:v>Прочие налоги</c:v>
                </c:pt>
                <c:pt idx="3">
                  <c:v>Всего</c:v>
                </c:pt>
              </c:strCache>
            </c:strRef>
          </c:cat>
          <c:val>
            <c:numRef>
              <c:f>Лист1!$B$2:$B$5</c:f>
              <c:numCache>
                <c:formatCode>#,##0</c:formatCode>
                <c:ptCount val="4"/>
                <c:pt idx="0">
                  <c:v>30.291</c:v>
                </c:pt>
                <c:pt idx="1">
                  <c:v>27.442</c:v>
                </c:pt>
                <c:pt idx="2">
                  <c:v>19.911000000000001</c:v>
                </c:pt>
                <c:pt idx="3">
                  <c:v>77.644000000000005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5320674246071124E-3"/>
                  <c:y val="-5.8790021273356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963539030642687E-2"/>
                  <c:y val="-5.5523666094713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862686038999783E-2"/>
                  <c:y val="-3.9193176066856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596588033428383E-2"/>
                  <c:y val="-3.9193176066856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1652450139284936E-3"/>
                  <c:y val="-6.53219601114279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1027931052928275E-2"/>
                  <c:y val="-3.2394359810361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7358421080785265E-2"/>
                  <c:y val="-7.198746624524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НДС</c:v>
                </c:pt>
                <c:pt idx="1">
                  <c:v>Налог на прибыль</c:v>
                </c:pt>
                <c:pt idx="2">
                  <c:v>Прочие налоги</c:v>
                </c:pt>
                <c:pt idx="3">
                  <c:v>Всего</c:v>
                </c:pt>
              </c:strCache>
            </c:strRef>
          </c:cat>
          <c:val>
            <c:numRef>
              <c:f>Лист1!$C$2:$C$5</c:f>
              <c:numCache>
                <c:formatCode>#,##0</c:formatCode>
                <c:ptCount val="4"/>
                <c:pt idx="0">
                  <c:v>63.151000000000003</c:v>
                </c:pt>
                <c:pt idx="1">
                  <c:v>18.654</c:v>
                </c:pt>
                <c:pt idx="2">
                  <c:v>20.779</c:v>
                </c:pt>
                <c:pt idx="3">
                  <c:v>102.584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3275264"/>
        <c:axId val="33281152"/>
        <c:axId val="0"/>
      </c:bar3DChart>
      <c:catAx>
        <c:axId val="33275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281152"/>
        <c:crosses val="autoZero"/>
        <c:auto val="1"/>
        <c:lblAlgn val="ctr"/>
        <c:lblOffset val="100"/>
        <c:noMultiLvlLbl val="0"/>
      </c:catAx>
      <c:valAx>
        <c:axId val="3328115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33275264"/>
        <c:crosses val="autoZero"/>
        <c:crossBetween val="between"/>
      </c:valAx>
      <c:spPr>
        <a:noFill/>
        <a:ln w="25388">
          <a:noFill/>
        </a:ln>
      </c:spPr>
    </c:plotArea>
    <c:legend>
      <c:legendPos val="r"/>
      <c:layout>
        <c:manualLayout>
          <c:xMode val="edge"/>
          <c:yMode val="edge"/>
          <c:x val="0.85832438371045205"/>
          <c:y val="0.38983322840672024"/>
          <c:w val="8.6386877795471287E-2"/>
          <c:h val="0.15760131590317125"/>
        </c:manualLayout>
      </c:layout>
      <c:overlay val="0"/>
      <c:txPr>
        <a:bodyPr/>
        <a:lstStyle/>
        <a:p>
          <a:pPr>
            <a:defRPr sz="1500" baseline="0"/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81629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81629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0CD10EE-5EA9-4F23-AEAE-95940CAF55AC}" type="datetimeFigureOut">
              <a:rPr lang="ru-RU"/>
              <a:pPr>
                <a:defRPr/>
              </a:pPr>
              <a:t>22.11.2019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81629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81629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757A89D-198C-41C8-9180-963D857D08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1687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Arial" pitchFamily="34" charset="0"/>
      </a:defRPr>
    </a:lvl1pPr>
    <a:lvl2pPr marL="407988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Arial" pitchFamily="34" charset="0"/>
      </a:defRPr>
    </a:lvl2pPr>
    <a:lvl3pPr marL="815975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Arial" pitchFamily="34" charset="0"/>
      </a:defRPr>
    </a:lvl3pPr>
    <a:lvl4pPr marL="1223963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Arial" pitchFamily="34" charset="0"/>
      </a:defRPr>
    </a:lvl4pPr>
    <a:lvl5pPr marL="1631950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Arial" pitchFamily="34" charset="0"/>
      </a:defRPr>
    </a:lvl5pPr>
    <a:lvl6pPr marL="2040739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77286-FCDD-41C7-9F0A-F5BB82F839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658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12FD8-4424-47D8-B67B-8EC78CACED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793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35713" y="558800"/>
            <a:ext cx="1908175" cy="41529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11188" y="558800"/>
            <a:ext cx="5572125" cy="41529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683E8-810C-4CFC-AE1A-BD931AAABDA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3255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1409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254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16347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11188" y="1492250"/>
            <a:ext cx="3740150" cy="3219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03738" y="1492250"/>
            <a:ext cx="3740150" cy="3219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084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8482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458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1462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9445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6E0B2-8A2B-420F-8ADB-F489BF4597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57010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621431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1680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35713" y="558800"/>
            <a:ext cx="1908175" cy="41529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11188" y="558800"/>
            <a:ext cx="5572125" cy="41529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5335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9" y="558799"/>
            <a:ext cx="8075612" cy="946151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88" y="1504950"/>
            <a:ext cx="3647576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04950"/>
            <a:ext cx="3671888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0"/>
          </p:nvPr>
        </p:nvSpPr>
        <p:spPr>
          <a:xfrm>
            <a:off x="8402638" y="4398963"/>
            <a:ext cx="504825" cy="512762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 defTabSz="816296" fontAlgn="auto">
              <a:lnSpc>
                <a:spcPts val="1878"/>
              </a:lnSpc>
              <a:spcBef>
                <a:spcPts val="0"/>
              </a:spcBef>
              <a:spcAft>
                <a:spcPts val="0"/>
              </a:spcAft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F57142F-57A1-47AC-BEB8-0C087882B4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24508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A79A9-053F-4DAF-AF49-D0BF7E4FB3F5}" type="datetime1">
              <a:rPr lang="ru-RU"/>
              <a:pPr>
                <a:defRPr/>
              </a:pPr>
              <a:t>22.11.2019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9092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95" y="778396"/>
            <a:ext cx="7562805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Номер слайда 10"/>
          <p:cNvSpPr>
            <a:spLocks noGrp="1"/>
          </p:cNvSpPr>
          <p:nvPr>
            <p:ph type="sldNum" sz="quarter" idx="10"/>
          </p:nvPr>
        </p:nvSpPr>
        <p:spPr>
          <a:xfrm>
            <a:off x="8402638" y="4398963"/>
            <a:ext cx="504825" cy="512762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 defTabSz="816296" fontAlgn="auto">
              <a:lnSpc>
                <a:spcPts val="1878"/>
              </a:lnSpc>
              <a:spcBef>
                <a:spcPts val="0"/>
              </a:spcBef>
              <a:spcAft>
                <a:spcPts val="0"/>
              </a:spcAft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CF5AA403-8CAE-4CFF-A8E8-72F0ACCC65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0723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8D40C-B877-466C-AEBD-FB576A94EEAA}" type="datetime1">
              <a:rPr lang="ru-RU"/>
              <a:pPr>
                <a:defRPr/>
              </a:pPr>
              <a:t>22.11.2019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2936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5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DCD49-7044-4869-BA43-4EDEF07095E5}" type="datetime1">
              <a:rPr lang="ru-RU"/>
              <a:pPr>
                <a:defRPr/>
              </a:pPr>
              <a:t>22.11.2019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956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976B8-6001-4A0D-8B09-029A6E4A16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0607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11188" y="1492250"/>
            <a:ext cx="3740150" cy="3219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03738" y="1492250"/>
            <a:ext cx="3740150" cy="3219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C68A3-502F-4502-9EB0-1A788D8B0C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6935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04847-D1FE-473F-9C43-C2517ED10C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216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82052-2C7D-4083-83E2-AC12733BB0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17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B3301-A494-410F-A689-2F17293B00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21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CA37B-059B-48B6-8F79-20AD0E9951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744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1CA27-DA37-45C1-8336-710F2C8C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9859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5926138" y="3844925"/>
            <a:ext cx="9239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561" tIns="35780" rIns="71561" bIns="35780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1028" name="Заголовок 1"/>
          <p:cNvSpPr>
            <a:spLocks noGrp="1"/>
          </p:cNvSpPr>
          <p:nvPr>
            <p:ph type="title"/>
          </p:nvPr>
        </p:nvSpPr>
        <p:spPr bwMode="auto">
          <a:xfrm>
            <a:off x="611188" y="558800"/>
            <a:ext cx="7632700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9" name="Текст 2"/>
          <p:cNvSpPr>
            <a:spLocks noGrp="1"/>
          </p:cNvSpPr>
          <p:nvPr>
            <p:ph type="body" idx="1"/>
          </p:nvPr>
        </p:nvSpPr>
        <p:spPr bwMode="auto">
          <a:xfrm>
            <a:off x="611188" y="1492250"/>
            <a:ext cx="7632700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" name="Номер слайда 13"/>
          <p:cNvSpPr>
            <a:spLocks noGrp="1"/>
          </p:cNvSpPr>
          <p:nvPr>
            <p:ph type="sldNum" sz="quarter" idx="4"/>
          </p:nvPr>
        </p:nvSpPr>
        <p:spPr>
          <a:xfrm>
            <a:off x="8402638" y="4398963"/>
            <a:ext cx="504825" cy="512762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 defTabSz="816296" fontAlgn="auto">
              <a:lnSpc>
                <a:spcPts val="1878"/>
              </a:lnSpc>
              <a:spcBef>
                <a:spcPts val="0"/>
              </a:spcBef>
              <a:spcAft>
                <a:spcPts val="0"/>
              </a:spcAft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883819B4-5BE9-4CAC-921A-43DC0ED6B8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3" r:id="rId1"/>
    <p:sldLayoutId id="2147484494" r:id="rId2"/>
    <p:sldLayoutId id="2147484495" r:id="rId3"/>
    <p:sldLayoutId id="2147484496" r:id="rId4"/>
    <p:sldLayoutId id="2147484497" r:id="rId5"/>
    <p:sldLayoutId id="2147484498" r:id="rId6"/>
    <p:sldLayoutId id="2147484499" r:id="rId7"/>
    <p:sldLayoutId id="2147484500" r:id="rId8"/>
    <p:sldLayoutId id="2147484501" r:id="rId9"/>
    <p:sldLayoutId id="2147484502" r:id="rId10"/>
    <p:sldLayoutId id="2147484503" r:id="rId11"/>
  </p:sldLayoutIdLst>
  <p:hf hdr="0" ftr="0" dt="0"/>
  <p:txStyles>
    <p:titleStyle>
      <a:lvl1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2pPr>
      <a:lvl3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3pPr>
      <a:lvl4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4pPr>
      <a:lvl5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5pPr>
      <a:lvl6pPr marL="457200"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6pPr>
      <a:lvl7pPr marL="914400"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7pPr>
      <a:lvl8pPr marL="1371600"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8pPr>
      <a:lvl9pPr marL="1828800"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9pPr>
    </p:titleStyle>
    <p:bodyStyle>
      <a:lvl1pPr marL="284163" indent="-284163" algn="l" defTabSz="815975" rtl="0" eaLnBrk="0" fontAlgn="base" hangingPunct="0">
        <a:spcBef>
          <a:spcPct val="20000"/>
        </a:spcBef>
        <a:spcAft>
          <a:spcPct val="0"/>
        </a:spcAft>
        <a:buFont typeface="+mj-lt"/>
        <a:defRPr sz="2400">
          <a:solidFill>
            <a:srgbClr val="005AA9"/>
          </a:solidFill>
          <a:latin typeface="+mn-lt"/>
          <a:ea typeface="+mn-ea"/>
          <a:cs typeface="+mn-cs"/>
        </a:defRPr>
      </a:lvl1pPr>
      <a:lvl2pPr marL="284163" indent="173038" algn="l" defTabSz="815975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>
          <a:solidFill>
            <a:srgbClr val="504F53"/>
          </a:solidFill>
          <a:latin typeface="+mn-lt"/>
        </a:defRPr>
      </a:lvl2pPr>
      <a:lvl3pPr marL="557213" indent="-203200" algn="l" defTabSz="81597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rgbClr val="504F53"/>
          </a:solidFill>
          <a:latin typeface="+mn-lt"/>
        </a:defRPr>
      </a:lvl3pPr>
      <a:lvl4pPr marL="1600200" indent="-1319213" algn="just" defTabSz="815975" rtl="0" eaLnBrk="0" fontAlgn="base" hangingPunct="0">
        <a:lnSpc>
          <a:spcPts val="1900"/>
        </a:lnSpc>
        <a:spcBef>
          <a:spcPts val="400"/>
        </a:spcBef>
        <a:spcAft>
          <a:spcPct val="0"/>
        </a:spcAft>
        <a:buFont typeface="Arial" pitchFamily="34" charset="0"/>
        <a:defRPr sz="1600">
          <a:solidFill>
            <a:srgbClr val="504F53"/>
          </a:solidFill>
          <a:latin typeface="+mn-lt"/>
        </a:defRPr>
      </a:lvl4pPr>
      <a:lvl5pPr marL="1122363" indent="706438" algn="l" defTabSz="815975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>
          <a:solidFill>
            <a:srgbClr val="8D8C90"/>
          </a:solidFill>
          <a:latin typeface="+mn-lt"/>
        </a:defRPr>
      </a:lvl5pPr>
      <a:lvl6pPr marL="1579563" indent="706438" algn="l" defTabSz="815975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>
          <a:solidFill>
            <a:srgbClr val="8D8C90"/>
          </a:solidFill>
          <a:latin typeface="+mn-lt"/>
        </a:defRPr>
      </a:lvl6pPr>
      <a:lvl7pPr marL="2036763" indent="706438" algn="l" defTabSz="815975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>
          <a:solidFill>
            <a:srgbClr val="8D8C90"/>
          </a:solidFill>
          <a:latin typeface="+mn-lt"/>
        </a:defRPr>
      </a:lvl7pPr>
      <a:lvl8pPr marL="2493963" indent="706438" algn="l" defTabSz="815975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>
          <a:solidFill>
            <a:srgbClr val="8D8C90"/>
          </a:solidFill>
          <a:latin typeface="+mn-lt"/>
        </a:defRPr>
      </a:lvl8pPr>
      <a:lvl9pPr marL="2951163" indent="706438" algn="l" defTabSz="815975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" descr="Z:\Projects\Текущие\Проектная\FNS_2012\_БРЭНДБУК\out\PPT\3_1_present_16.9-01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Заголовок 1"/>
          <p:cNvSpPr>
            <a:spLocks noGrp="1"/>
          </p:cNvSpPr>
          <p:nvPr>
            <p:ph type="title"/>
          </p:nvPr>
        </p:nvSpPr>
        <p:spPr bwMode="auto">
          <a:xfrm>
            <a:off x="611188" y="558800"/>
            <a:ext cx="7632700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3" name="Текст 2"/>
          <p:cNvSpPr>
            <a:spLocks noGrp="1"/>
          </p:cNvSpPr>
          <p:nvPr>
            <p:ph type="body" idx="1"/>
          </p:nvPr>
        </p:nvSpPr>
        <p:spPr bwMode="auto">
          <a:xfrm>
            <a:off x="611188" y="1492250"/>
            <a:ext cx="7632700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4" r:id="rId1"/>
    <p:sldLayoutId id="2147484505" r:id="rId2"/>
    <p:sldLayoutId id="2147484506" r:id="rId3"/>
    <p:sldLayoutId id="2147484507" r:id="rId4"/>
    <p:sldLayoutId id="2147484508" r:id="rId5"/>
    <p:sldLayoutId id="2147484509" r:id="rId6"/>
    <p:sldLayoutId id="2147484510" r:id="rId7"/>
    <p:sldLayoutId id="2147484511" r:id="rId8"/>
    <p:sldLayoutId id="2147484512" r:id="rId9"/>
    <p:sldLayoutId id="2147484513" r:id="rId10"/>
    <p:sldLayoutId id="2147484514" r:id="rId11"/>
  </p:sldLayoutIdLst>
  <p:hf hdr="0" ftr="0" dt="0"/>
  <p:txStyles>
    <p:titleStyle>
      <a:lvl1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2pPr>
      <a:lvl3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3pPr>
      <a:lvl4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4pPr>
      <a:lvl5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5pPr>
      <a:lvl6pPr marL="457200"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6pPr>
      <a:lvl7pPr marL="914400"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7pPr>
      <a:lvl8pPr marL="1371600"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8pPr>
      <a:lvl9pPr marL="1828800"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9pPr>
    </p:titleStyle>
    <p:bodyStyle>
      <a:lvl1pPr marL="284163" indent="-284163" algn="l" defTabSz="815975" rtl="0" eaLnBrk="0" fontAlgn="base" hangingPunct="0">
        <a:spcBef>
          <a:spcPct val="20000"/>
        </a:spcBef>
        <a:spcAft>
          <a:spcPct val="0"/>
        </a:spcAft>
        <a:buFont typeface="+mj-lt"/>
        <a:defRPr sz="2400">
          <a:solidFill>
            <a:srgbClr val="005AA9"/>
          </a:solidFill>
          <a:latin typeface="+mn-lt"/>
          <a:ea typeface="+mn-ea"/>
          <a:cs typeface="+mn-cs"/>
        </a:defRPr>
      </a:lvl1pPr>
      <a:lvl2pPr marL="284163" indent="173038" algn="l" defTabSz="815975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>
          <a:solidFill>
            <a:srgbClr val="504F53"/>
          </a:solidFill>
          <a:latin typeface="+mn-lt"/>
        </a:defRPr>
      </a:lvl2pPr>
      <a:lvl3pPr marL="557213" indent="-203200" algn="l" defTabSz="81597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rgbClr val="504F53"/>
          </a:solidFill>
          <a:latin typeface="+mn-lt"/>
        </a:defRPr>
      </a:lvl3pPr>
      <a:lvl4pPr marL="1600200" indent="-1319213" algn="just" defTabSz="815975" rtl="0" eaLnBrk="0" fontAlgn="base" hangingPunct="0">
        <a:lnSpc>
          <a:spcPts val="1900"/>
        </a:lnSpc>
        <a:spcBef>
          <a:spcPts val="400"/>
        </a:spcBef>
        <a:spcAft>
          <a:spcPct val="0"/>
        </a:spcAft>
        <a:buFont typeface="Arial" pitchFamily="34" charset="0"/>
        <a:defRPr sz="1600">
          <a:solidFill>
            <a:srgbClr val="504F53"/>
          </a:solidFill>
          <a:latin typeface="+mn-lt"/>
        </a:defRPr>
      </a:lvl4pPr>
      <a:lvl5pPr marL="1122363" indent="706438" algn="l" defTabSz="815975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>
          <a:solidFill>
            <a:srgbClr val="8D8C90"/>
          </a:solidFill>
          <a:latin typeface="+mn-lt"/>
        </a:defRPr>
      </a:lvl5pPr>
      <a:lvl6pPr marL="1579563" indent="706438" algn="l" defTabSz="815975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>
          <a:solidFill>
            <a:srgbClr val="8D8C90"/>
          </a:solidFill>
          <a:latin typeface="+mn-lt"/>
        </a:defRPr>
      </a:lvl6pPr>
      <a:lvl7pPr marL="2036763" indent="706438" algn="l" defTabSz="815975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>
          <a:solidFill>
            <a:srgbClr val="8D8C90"/>
          </a:solidFill>
          <a:latin typeface="+mn-lt"/>
        </a:defRPr>
      </a:lvl7pPr>
      <a:lvl8pPr marL="2493963" indent="706438" algn="l" defTabSz="815975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>
          <a:solidFill>
            <a:srgbClr val="8D8C90"/>
          </a:solidFill>
          <a:latin typeface="+mn-lt"/>
        </a:defRPr>
      </a:lvl8pPr>
      <a:lvl9pPr marL="2951163" indent="706438" algn="l" defTabSz="815975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611188" y="558800"/>
            <a:ext cx="7632700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611188" y="1492250"/>
            <a:ext cx="7632700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defTabSz="816296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FAA4BC-CC57-4E34-800F-D1223A6E0F65}" type="datetime1">
              <a:rPr lang="ru-RU"/>
              <a:pPr>
                <a:defRPr/>
              </a:pPr>
              <a:t>22.11.2019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 defTabSz="816296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5" r:id="rId1"/>
    <p:sldLayoutId id="2147484516" r:id="rId2"/>
    <p:sldLayoutId id="2147484517" r:id="rId3"/>
    <p:sldLayoutId id="2147484518" r:id="rId4"/>
    <p:sldLayoutId id="2147484519" r:id="rId5"/>
  </p:sldLayoutIdLst>
  <p:hf hdr="0" ftr="0" dt="0"/>
  <p:txStyles>
    <p:titleStyle>
      <a:lvl1pPr algn="l" defTabSz="815975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rgbClr val="005AA9"/>
          </a:solidFill>
          <a:latin typeface="Arial" pitchFamily="34" charset="0"/>
          <a:ea typeface="+mj-ea"/>
          <a:cs typeface="+mj-cs"/>
        </a:defRPr>
      </a:lvl1pPr>
      <a:lvl2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Arial" pitchFamily="34" charset="0"/>
        </a:defRPr>
      </a:lvl2pPr>
      <a:lvl3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Arial" pitchFamily="34" charset="0"/>
        </a:defRPr>
      </a:lvl3pPr>
      <a:lvl4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Arial" pitchFamily="34" charset="0"/>
        </a:defRPr>
      </a:lvl4pPr>
      <a:lvl5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Arial" pitchFamily="34" charset="0"/>
        </a:defRPr>
      </a:lvl5pPr>
      <a:lvl6pPr marL="4572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6pPr>
      <a:lvl7pPr marL="9144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7pPr>
      <a:lvl8pPr marL="13716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8pPr>
      <a:lvl9pPr marL="18288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9pPr>
    </p:titleStyle>
    <p:bodyStyle>
      <a:lvl1pPr marL="284163" indent="-284163" algn="l" defTabSz="815975" rtl="0" eaLnBrk="0" fontAlgn="base" hangingPunct="0">
        <a:spcBef>
          <a:spcPct val="20000"/>
        </a:spcBef>
        <a:spcAft>
          <a:spcPct val="0"/>
        </a:spcAft>
        <a:buFont typeface="+mj-lt"/>
        <a:defRPr sz="2400" kern="1200">
          <a:solidFill>
            <a:srgbClr val="005AA9"/>
          </a:solidFill>
          <a:latin typeface="Arial" pitchFamily="34" charset="0"/>
          <a:ea typeface="+mn-ea"/>
          <a:cs typeface="+mn-cs"/>
        </a:defRPr>
      </a:lvl1pPr>
      <a:lvl2pPr marL="284163" indent="173038" algn="l" defTabSz="815975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rgbClr val="504F53"/>
          </a:solidFill>
          <a:latin typeface="Arial" pitchFamily="34" charset="0"/>
          <a:ea typeface="+mn-ea"/>
          <a:cs typeface="+mn-cs"/>
        </a:defRPr>
      </a:lvl2pPr>
      <a:lvl3pPr marL="557213" indent="-203200" algn="l" defTabSz="81597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04F53"/>
          </a:solidFill>
          <a:latin typeface="Arial" pitchFamily="34" charset="0"/>
          <a:ea typeface="+mn-ea"/>
          <a:cs typeface="+mn-cs"/>
        </a:defRPr>
      </a:lvl3pPr>
      <a:lvl4pPr marL="1600200" indent="-1319213" algn="just" defTabSz="815975" rtl="0" eaLnBrk="0" fontAlgn="base" hangingPunct="0">
        <a:lnSpc>
          <a:spcPts val="1900"/>
        </a:lnSpc>
        <a:spcBef>
          <a:spcPts val="400"/>
        </a:spcBef>
        <a:spcAft>
          <a:spcPct val="0"/>
        </a:spcAft>
        <a:buFont typeface="Arial" pitchFamily="34" charset="0"/>
        <a:defRPr sz="1600" kern="1200">
          <a:solidFill>
            <a:srgbClr val="504F53"/>
          </a:solidFill>
          <a:latin typeface="Arial" pitchFamily="34" charset="0"/>
          <a:ea typeface="+mn-ea"/>
          <a:cs typeface="+mn-cs"/>
        </a:defRPr>
      </a:lvl4pPr>
      <a:lvl5pPr marL="1122363" indent="706438" algn="l" defTabSz="815975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 kern="1200">
          <a:solidFill>
            <a:srgbClr val="8D8C90"/>
          </a:solidFill>
          <a:latin typeface="Arial" pitchFamily="34" charset="0"/>
          <a:ea typeface="+mn-ea"/>
          <a:cs typeface="+mn-cs"/>
        </a:defRPr>
      </a:lvl5pPr>
      <a:lvl6pPr marL="2244813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961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109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256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3003550"/>
            <a:ext cx="9144000" cy="1103313"/>
          </a:xfrm>
        </p:spPr>
        <p:txBody>
          <a:bodyPr/>
          <a:lstStyle/>
          <a:p>
            <a:pPr algn="ctr" eaLnBrk="1" hangingPunct="1"/>
            <a:r>
              <a:rPr lang="ru-RU" altLang="ru-RU" sz="2000" dirty="0">
                <a:solidFill>
                  <a:schemeClr val="bg1"/>
                </a:solidFill>
              </a:rPr>
              <a:t/>
            </a:r>
            <a:br>
              <a:rPr lang="ru-RU" alt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accent3"/>
                </a:solidFill>
              </a:rPr>
              <a:t>Профилактика предупреждения нарушений налогового законодательства. Добровольное уточнение налогоплательщиками своих налоговых обязательств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altLang="ru-RU" sz="2000" dirty="0" smtClean="0">
              <a:solidFill>
                <a:schemeClr val="bg1"/>
              </a:solidFill>
            </a:endParaRP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31913" y="3829050"/>
            <a:ext cx="6400800" cy="1314450"/>
          </a:xfrm>
        </p:spPr>
        <p:txBody>
          <a:bodyPr/>
          <a:lstStyle/>
          <a:p>
            <a:pPr marL="0" indent="0" algn="ctr" eaLnBrk="1" hangingPunct="1"/>
            <a:endParaRPr lang="ru-RU" altLang="ru-RU" sz="2500" dirty="0" smtClean="0">
              <a:solidFill>
                <a:schemeClr val="bg1"/>
              </a:solidFill>
            </a:endParaRPr>
          </a:p>
          <a:p>
            <a:pPr marL="0" indent="0" algn="ctr" eaLnBrk="1" hangingPunct="1"/>
            <a:r>
              <a:rPr lang="ru-RU" altLang="ru-RU" sz="1800" dirty="0" smtClean="0">
                <a:solidFill>
                  <a:schemeClr val="bg1"/>
                </a:solidFill>
              </a:rPr>
              <a:t>А.Ю</a:t>
            </a:r>
            <a:r>
              <a:rPr lang="ru-RU" altLang="ru-RU" sz="1800" dirty="0" smtClean="0">
                <a:solidFill>
                  <a:schemeClr val="bg1"/>
                </a:solidFill>
              </a:rPr>
              <a:t>. Мальков</a:t>
            </a:r>
            <a:endParaRPr lang="ru-RU" altLang="ru-RU" sz="1800" dirty="0" smtClean="0">
              <a:solidFill>
                <a:schemeClr val="bg1"/>
              </a:solidFill>
            </a:endParaRPr>
          </a:p>
        </p:txBody>
      </p:sp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2268538" y="1924050"/>
            <a:ext cx="41767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 anchor="ctr"/>
          <a:lstStyle>
            <a:lvl1pPr defTabSz="1042988" eaLnBrk="0" hangingPunct="0">
              <a:spcBef>
                <a:spcPct val="20000"/>
              </a:spcBef>
              <a:buFont typeface="+mj-lt"/>
              <a:defRPr sz="24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defTabSz="1042988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defTabSz="1042988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defTabSz="1042988" eaLnBrk="0" hangingPunct="0">
              <a:lnSpc>
                <a:spcPts val="19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defTabSz="1042988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chemeClr val="bg1"/>
                </a:solidFill>
              </a:rPr>
              <a:t>УПРАВЛЕНИЕ ФНС РОССИИ ПО НОВГОРОДСКОЙ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611560" y="267495"/>
            <a:ext cx="7632700" cy="720080"/>
          </a:xfrm>
        </p:spPr>
        <p:txBody>
          <a:bodyPr/>
          <a:lstStyle/>
          <a:p>
            <a:pPr algn="ctr"/>
            <a:r>
              <a:rPr lang="ru-RU" altLang="ru-RU" sz="1700" dirty="0" smtClean="0">
                <a:solidFill>
                  <a:schemeClr val="accent1"/>
                </a:solidFill>
                <a:latin typeface="Times New Roman" pitchFamily="18" charset="0"/>
              </a:rPr>
              <a:t>Доля </a:t>
            </a:r>
            <a:r>
              <a:rPr lang="ru-RU" altLang="ru-RU" sz="1700" dirty="0">
                <a:solidFill>
                  <a:schemeClr val="accent1"/>
                </a:solidFill>
                <a:latin typeface="Times New Roman" pitchFamily="18" charset="0"/>
              </a:rPr>
              <a:t>не устраненных расхождений в декларациях по НДС в общей сумме налоговых </a:t>
            </a:r>
            <a:r>
              <a:rPr lang="ru-RU" altLang="ru-RU" sz="1700" dirty="0" smtClean="0">
                <a:solidFill>
                  <a:schemeClr val="accent1"/>
                </a:solidFill>
                <a:latin typeface="Times New Roman" pitchFamily="18" charset="0"/>
              </a:rPr>
              <a:t>вычетов в 2018-2019 </a:t>
            </a:r>
            <a:r>
              <a:rPr lang="ru-RU" altLang="ru-RU" sz="1700" dirty="0" smtClean="0">
                <a:solidFill>
                  <a:schemeClr val="accent1"/>
                </a:solidFill>
                <a:latin typeface="Times New Roman" pitchFamily="18" charset="0"/>
              </a:rPr>
              <a:t>годах, </a:t>
            </a:r>
            <a:r>
              <a:rPr lang="ru-RU" altLang="ru-RU" sz="1700" dirty="0">
                <a:solidFill>
                  <a:schemeClr val="accent1"/>
                </a:solidFill>
                <a:latin typeface="Times New Roman" pitchFamily="18" charset="0"/>
              </a:rPr>
              <a:t>%</a:t>
            </a:r>
            <a:endParaRPr lang="ru-RU" altLang="ru-RU" sz="17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787715"/>
              </p:ext>
            </p:extLst>
          </p:nvPr>
        </p:nvGraphicFramePr>
        <p:xfrm>
          <a:off x="611560" y="987574"/>
          <a:ext cx="777686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388424" y="4443958"/>
            <a:ext cx="504825" cy="512762"/>
          </a:xfrm>
        </p:spPr>
        <p:txBody>
          <a:bodyPr/>
          <a:lstStyle/>
          <a:p>
            <a:pPr>
              <a:defRPr/>
            </a:pPr>
            <a:r>
              <a:rPr lang="ru-RU" dirty="0"/>
              <a:t>1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611560" y="267495"/>
            <a:ext cx="7632700" cy="720080"/>
          </a:xfrm>
        </p:spPr>
        <p:txBody>
          <a:bodyPr/>
          <a:lstStyle/>
          <a:p>
            <a:pPr lvl="0" algn="ctr"/>
            <a:r>
              <a:rPr lang="ru-RU" sz="1700" dirty="0">
                <a:solidFill>
                  <a:schemeClr val="accent1"/>
                </a:solidFill>
                <a:latin typeface="Times New Roman" pitchFamily="18" charset="0"/>
              </a:rPr>
              <a:t>Добровольное уточнение налогоплательщиками своих налоговых </a:t>
            </a:r>
            <a:r>
              <a:rPr lang="ru-RU" sz="1700" dirty="0" smtClean="0">
                <a:solidFill>
                  <a:schemeClr val="accent1"/>
                </a:solidFill>
                <a:latin typeface="Times New Roman" pitchFamily="18" charset="0"/>
              </a:rPr>
              <a:t>обязательств </a:t>
            </a:r>
            <a:r>
              <a:rPr lang="ru-RU" altLang="ru-RU" sz="1700" dirty="0" smtClean="0">
                <a:solidFill>
                  <a:schemeClr val="accent1"/>
                </a:solidFill>
                <a:latin typeface="Times New Roman" pitchFamily="18" charset="0"/>
              </a:rPr>
              <a:t>в </a:t>
            </a:r>
            <a:r>
              <a:rPr lang="ru-RU" altLang="ru-RU" sz="1700" dirty="0" smtClean="0">
                <a:solidFill>
                  <a:schemeClr val="accent1"/>
                </a:solidFill>
                <a:latin typeface="Times New Roman" pitchFamily="18" charset="0"/>
              </a:rPr>
              <a:t>2018-2019 </a:t>
            </a:r>
            <a:r>
              <a:rPr lang="ru-RU" altLang="ru-RU" sz="1700" dirty="0" smtClean="0">
                <a:solidFill>
                  <a:schemeClr val="accent1"/>
                </a:solidFill>
                <a:latin typeface="Times New Roman" pitchFamily="18" charset="0"/>
              </a:rPr>
              <a:t>годах, млн. рублей</a:t>
            </a:r>
            <a:endParaRPr lang="ru-RU" altLang="ru-RU" sz="17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7100172"/>
              </p:ext>
            </p:extLst>
          </p:nvPr>
        </p:nvGraphicFramePr>
        <p:xfrm>
          <a:off x="611560" y="987574"/>
          <a:ext cx="777686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388424" y="4443958"/>
            <a:ext cx="504825" cy="512762"/>
          </a:xfrm>
        </p:spPr>
        <p:txBody>
          <a:bodyPr/>
          <a:lstStyle/>
          <a:p>
            <a:pPr>
              <a:defRPr/>
            </a:pPr>
            <a:r>
              <a:rPr lang="ru-RU" dirty="0"/>
              <a:t>2</a:t>
            </a: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554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Ppt0000009">
  <a:themeElements>
    <a:clrScheme name="2_Ppt0000009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Ppt0000009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Ppt0000009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9_Ppt0000009">
  <a:themeElements>
    <a:clrScheme name="9_Ppt0000009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9_Ppt0000009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9_Ppt0000009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0_Ppt000000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0_Ppt0000009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1728</TotalTime>
  <Words>59</Words>
  <Application>Microsoft Office PowerPoint</Application>
  <PresentationFormat>Экран (16:9)</PresentationFormat>
  <Paragraphs>23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2_Ppt0000009</vt:lpstr>
      <vt:lpstr>9_Ppt0000009</vt:lpstr>
      <vt:lpstr>10_Ppt0000009</vt:lpstr>
      <vt:lpstr> Профилактика предупреждения нарушений налогового законодательства. Добровольное уточнение налогоплательщиками своих налоговых обязательств  </vt:lpstr>
      <vt:lpstr>Доля не устраненных расхождений в декларациях по НДС в общей сумме налоговых вычетов в 2018-2019 годах, %</vt:lpstr>
      <vt:lpstr>Добровольное уточнение налогоплательщиками своих налоговых обязательств в 2018-2019 годах, млн. рублей</vt:lpstr>
    </vt:vector>
  </TitlesOfParts>
  <Company>fns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0000-07-897</dc:creator>
  <cp:lastModifiedBy>Мальков Антон Юрьевич</cp:lastModifiedBy>
  <cp:revision>149</cp:revision>
  <dcterms:created xsi:type="dcterms:W3CDTF">2013-03-21T13:05:08Z</dcterms:created>
  <dcterms:modified xsi:type="dcterms:W3CDTF">2019-11-22T14:06:20Z</dcterms:modified>
</cp:coreProperties>
</file>